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oppins"/>
      <p:regular r:id="rId13"/>
      <p:bold r:id="rId14"/>
      <p:italic r:id="rId15"/>
      <p:boldItalic r:id="rId16"/>
    </p:embeddedFont>
    <p:embeddedFont>
      <p:font typeface="Poppins Medium"/>
      <p:regular r:id="rId17"/>
      <p:bold r:id="rId18"/>
      <p:italic r:id="rId19"/>
      <p:boldItalic r:id="rId20"/>
    </p:embeddedFont>
    <p:embeddedFont>
      <p:font typeface="Nunito Sans SemiBold"/>
      <p:regular r:id="rId21"/>
      <p:bold r:id="rId22"/>
      <p:italic r:id="rId23"/>
      <p:boldItalic r:id="rId24"/>
    </p:embeddedFont>
    <p:embeddedFont>
      <p:font typeface="Poppins SemiBold"/>
      <p:regular r:id="rId25"/>
      <p:bold r:id="rId26"/>
      <p:italic r:id="rId27"/>
      <p:boldItalic r:id="rId28"/>
    </p:embeddedFont>
    <p:embeddedFont>
      <p:font typeface="Nunito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boldItalic.fntdata"/><Relationship Id="rId22" Type="http://schemas.openxmlformats.org/officeDocument/2006/relationships/font" Target="fonts/NunitoSansSemiBold-bold.fntdata"/><Relationship Id="rId21" Type="http://schemas.openxmlformats.org/officeDocument/2006/relationships/font" Target="fonts/NunitoSansSemiBold-regular.fntdata"/><Relationship Id="rId24" Type="http://schemas.openxmlformats.org/officeDocument/2006/relationships/font" Target="fonts/NunitoSansSemiBold-boldItalic.fntdata"/><Relationship Id="rId23" Type="http://schemas.openxmlformats.org/officeDocument/2006/relationships/font" Target="fonts/NunitoSans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SemiBold-bold.fntdata"/><Relationship Id="rId25" Type="http://schemas.openxmlformats.org/officeDocument/2006/relationships/font" Target="fonts/PoppinsSemiBold-regular.fntdata"/><Relationship Id="rId28" Type="http://schemas.openxmlformats.org/officeDocument/2006/relationships/font" Target="fonts/PoppinsSemiBold-boldItalic.fntdata"/><Relationship Id="rId27" Type="http://schemas.openxmlformats.org/officeDocument/2006/relationships/font" Target="fonts/Poppins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ans-italic.fntdata"/><Relationship Id="rId30" Type="http://schemas.openxmlformats.org/officeDocument/2006/relationships/font" Target="fonts/Nunito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NunitoSans-boldItalic.fntdata"/><Relationship Id="rId13" Type="http://schemas.openxmlformats.org/officeDocument/2006/relationships/font" Target="fonts/Poppins-regular.fntdata"/><Relationship Id="rId12" Type="http://schemas.openxmlformats.org/officeDocument/2006/relationships/slide" Target="slides/slide7.xml"/><Relationship Id="rId15" Type="http://schemas.openxmlformats.org/officeDocument/2006/relationships/font" Target="fonts/Poppins-italic.fntdata"/><Relationship Id="rId14" Type="http://schemas.openxmlformats.org/officeDocument/2006/relationships/font" Target="fonts/Poppins-bold.fntdata"/><Relationship Id="rId17" Type="http://schemas.openxmlformats.org/officeDocument/2006/relationships/font" Target="fonts/PoppinsMedium-regular.fntdata"/><Relationship Id="rId16" Type="http://schemas.openxmlformats.org/officeDocument/2006/relationships/font" Target="fonts/Poppins-boldItalic.fntdata"/><Relationship Id="rId19" Type="http://schemas.openxmlformats.org/officeDocument/2006/relationships/font" Target="fonts/PoppinsMedium-italic.fntdata"/><Relationship Id="rId18" Type="http://schemas.openxmlformats.org/officeDocument/2006/relationships/font" Target="fonts/Poppi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9e3c292e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9e3c292e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9e3c292e4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9e3c292e4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9e3c292e4e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9e3c292e4e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9e3c292e4e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9e3c292e4e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936eb77b3b849dd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936eb77b3b849dd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936eb77b3b849dd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936eb77b3b849dd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36eb77b3b849dd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36eb77b3b849dd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1107725" y="1404250"/>
            <a:ext cx="7397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Coffee Chain Sales Dashboard – Task 3 (Data Analyst Internship)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type="title"/>
          </p:nvPr>
        </p:nvSpPr>
        <p:spPr>
          <a:xfrm>
            <a:off x="1230200" y="551552"/>
            <a:ext cx="6683700" cy="44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Designed and Developed by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Siva Sakthi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 txBox="1"/>
          <p:nvPr>
            <p:ph idx="1" type="subTitle"/>
          </p:nvPr>
        </p:nvSpPr>
        <p:spPr>
          <a:xfrm>
            <a:off x="2747700" y="-2140000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6"/>
          <p:cNvSpPr txBox="1"/>
          <p:nvPr/>
        </p:nvSpPr>
        <p:spPr>
          <a:xfrm>
            <a:off x="3063300" y="-2056600"/>
            <a:ext cx="420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932300" y="3014525"/>
            <a:ext cx="69816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/>
          <p:nvPr>
            <p:ph type="title"/>
          </p:nvPr>
        </p:nvSpPr>
        <p:spPr>
          <a:xfrm>
            <a:off x="1276950" y="956704"/>
            <a:ext cx="6684000" cy="22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Used: Google Sheets | Google Looker Studio | Google Slides | GitHub</a:t>
            </a:r>
            <a:endParaRPr/>
          </a:p>
        </p:txBody>
      </p:sp>
      <p:sp>
        <p:nvSpPr>
          <p:cNvPr id="440" name="Google Shape;440;p47"/>
          <p:cNvSpPr txBox="1"/>
          <p:nvPr>
            <p:ph idx="1" type="subTitle"/>
          </p:nvPr>
        </p:nvSpPr>
        <p:spPr>
          <a:xfrm rot="-237">
            <a:off x="3289396" y="-3395542"/>
            <a:ext cx="4346700" cy="10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/>
        </p:nvSpPr>
        <p:spPr>
          <a:xfrm>
            <a:off x="-46950" y="-2131832"/>
            <a:ext cx="9144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</a:t>
            </a:r>
            <a:endParaRPr sz="4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6" name="Google Shape;446;p48"/>
          <p:cNvSpPr txBox="1"/>
          <p:nvPr/>
        </p:nvSpPr>
        <p:spPr>
          <a:xfrm>
            <a:off x="228608" y="1801509"/>
            <a:ext cx="91440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Sales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Profit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Profit Margin %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 vs Target %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48"/>
          <p:cNvSpPr txBox="1"/>
          <p:nvPr/>
        </p:nvSpPr>
        <p:spPr>
          <a:xfrm>
            <a:off x="46950" y="457206"/>
            <a:ext cx="9144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Key Performance Indicators (KPIs):</a:t>
            </a:r>
            <a:endParaRPr b="1" sz="3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/>
        </p:nvSpPr>
        <p:spPr>
          <a:xfrm>
            <a:off x="46950" y="1199855"/>
            <a:ext cx="91440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Sales vs Target %</a:t>
            </a:r>
            <a:endParaRPr b="1" sz="24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Marketing Spend &amp; Marketing/Sales Ratio</a:t>
            </a:r>
            <a:endParaRPr b="1" sz="24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Profit Gap (Actual vs Target Profit)</a:t>
            </a:r>
            <a:endParaRPr b="1" sz="24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/>
        </p:nvSpPr>
        <p:spPr>
          <a:xfrm>
            <a:off x="467616" y="1577700"/>
            <a:ext cx="9831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Dataset Name: Coffee Chain Sales (Financial Dataset from Kaggle)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 Steps: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1️⃣ Removed missing or blank rows and standardized column names.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2️⃣ Converted date column to valid date format (Date_clean).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3️⃣ Created new calculated fields: Profit Margin %, Profit Gap, Sales vs Target %.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4️⃣ Aggregated data monthly using Pivot Table → created Summary_Monthly tab.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5️⃣ Built a final For_Looker sheet to connect directly to Looker Studio.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/>
        </p:nvSpPr>
        <p:spPr>
          <a:xfrm>
            <a:off x="228602" y="13395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 &amp; SUBMISSION DETAILS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51"/>
          <p:cNvSpPr txBox="1"/>
          <p:nvPr/>
        </p:nvSpPr>
        <p:spPr>
          <a:xfrm>
            <a:off x="0" y="1430230"/>
            <a:ext cx="91440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Source: Kaggle – Coffee Chain Sales Dataset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&amp; Pivot: Google Sheets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Tool: Google Looker Studio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 Tool: Google Slides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Submission Files: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 Repo with dataset, screenshots &amp; README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Looker Studio Dashboard Link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PPT Presentation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